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3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($)</c:v>
                </c:pt>
              </c:strCache>
            </c:strRef>
          </c:tx>
          <c:spPr>
            <a:solidFill>
              <a:srgbClr val="DBDD8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32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Month 1</c:v>
                  </c:pt>
                  <c:pt idx="1">
                    <c:v>Month 2</c:v>
                  </c:pt>
                  <c:pt idx="2">
                    <c:v>Month 3</c:v>
                  </c:pt>
                  <c:pt idx="3">
                    <c:v>Month 4</c:v>
                  </c:pt>
                  <c:pt idx="4">
                    <c:v>Month 5</c:v>
                  </c:pt>
                  <c:pt idx="5">
                    <c:v>Month 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420000</c:v>
                </c:pt>
                <c:pt idx="1">
                  <c:v>455000</c:v>
                </c:pt>
                <c:pt idx="2">
                  <c:v>470000</c:v>
                </c:pt>
                <c:pt idx="3">
                  <c:v>510000</c:v>
                </c:pt>
                <c:pt idx="4">
                  <c:v>540000</c:v>
                </c:pt>
                <c:pt idx="5">
                  <c:v>585000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B324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6E8EC"/>
              </a:solidFill>
              <a:prstDash val="solid"/>
              <a:round/>
            </a:ln>
          </c:spPr>
        </c:majorGridlines>
        <c:numFmt formatCode="$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6B7280"/>
                </a:solidFill>
                <a:latin typeface="Arial"/>
              </a:defRPr>
            </a:pPr>
            <a:r>
              <a:rPr sz="1300" b="0" i="0" u="none" strike="noStrike">
                <a:solidFill>
                  <a:srgbClr val="6B7280"/>
                </a:solidFill>
                <a:latin typeface="Arial"/>
              </a:rPr>
              <a:t>Projected Cash Balance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Ending Cash ($)</c:v>
                </c:pt>
              </c:strCache>
            </c:strRef>
          </c:tx>
          <c:spPr>
            <a:solidFill>
              <a:srgbClr val="2C603F"/>
            </a:solidFill>
            <a:ln w="25400" cap="flat">
              <a:solidFill>
                <a:srgbClr val="2C603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5"/>
            <c:spPr>
              <a:solidFill>
                <a:srgbClr val="2C603F"/>
              </a:solidFill>
              <a:ln w="9525" cap="flat">
                <a:solidFill>
                  <a:srgbClr val="2C603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Sheet1!$A$2:$A$13</c:f>
              <c:multiLvlStrCache>
                <c:ptCount val="12"/>
                <c:lvl>
                  <c:pt idx="0">
                    <c:v>M1</c:v>
                  </c:pt>
                  <c:pt idx="1">
                    <c:v>M2</c:v>
                  </c:pt>
                  <c:pt idx="2">
                    <c:v>M3</c:v>
                  </c:pt>
                  <c:pt idx="3">
                    <c:v>M4</c:v>
                  </c:pt>
                  <c:pt idx="4">
                    <c:v>M5</c:v>
                  </c:pt>
                  <c:pt idx="5">
                    <c:v>M6</c:v>
                  </c:pt>
                  <c:pt idx="6">
                    <c:v>M7</c:v>
                  </c:pt>
                  <c:pt idx="7">
                    <c:v>M8</c:v>
                  </c:pt>
                  <c:pt idx="8">
                    <c:v>M9</c:v>
                  </c:pt>
                  <c:pt idx="9">
                    <c:v>M10</c:v>
                  </c:pt>
                  <c:pt idx="10">
                    <c:v>M11</c:v>
                  </c:pt>
                  <c:pt idx="11">
                    <c:v>M12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500000</c:v>
                </c:pt>
                <c:pt idx="1">
                  <c:v>465000</c:v>
                </c:pt>
                <c:pt idx="2">
                  <c:v>432000</c:v>
                </c:pt>
                <c:pt idx="3">
                  <c:v>400000</c:v>
                </c:pt>
                <c:pt idx="4">
                  <c:v>371000</c:v>
                </c:pt>
                <c:pt idx="5">
                  <c:v>344000</c:v>
                </c:pt>
                <c:pt idx="6">
                  <c:v>318000</c:v>
                </c:pt>
                <c:pt idx="7">
                  <c:v>295000</c:v>
                </c:pt>
                <c:pt idx="8">
                  <c:v>274000</c:v>
                </c:pt>
                <c:pt idx="9">
                  <c:v>255000</c:v>
                </c:pt>
                <c:pt idx="10">
                  <c:v>238000</c:v>
                </c:pt>
                <c:pt idx="11">
                  <c:v>224000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6E8EC"/>
              </a:solidFill>
              <a:prstDash val="solid"/>
              <a:round/>
            </a:ln>
          </c:spPr>
        </c:majorGridlines>
        <c:numFmt formatCode="$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Budget ($)</c:v>
                </c:pt>
              </c:strCache>
            </c:strRef>
          </c:tx>
          <c:spPr>
            <a:solidFill>
              <a:srgbClr val="2C603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B32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Revenue</c:v>
                  </c:pt>
                  <c:pt idx="1">
                    <c:v>COGS</c:v>
                  </c:pt>
                  <c:pt idx="2">
                    <c:v>Payroll</c:v>
                  </c:pt>
                  <c:pt idx="3">
                    <c:v>Marketing</c:v>
                  </c:pt>
                  <c:pt idx="4">
                    <c:v>G&amp;A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600000</c:v>
                </c:pt>
                <c:pt idx="1">
                  <c:v>180000</c:v>
                </c:pt>
                <c:pt idx="2">
                  <c:v>220000</c:v>
                </c:pt>
                <c:pt idx="3">
                  <c:v>90000</c:v>
                </c:pt>
                <c:pt idx="4">
                  <c:v>60000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 ($)</c:v>
                </c:pt>
              </c:strCache>
            </c:strRef>
          </c:tx>
          <c:spPr>
            <a:solidFill>
              <a:srgbClr val="DBDD8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2B324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Revenue</c:v>
                  </c:pt>
                  <c:pt idx="1">
                    <c:v>COGS</c:v>
                  </c:pt>
                  <c:pt idx="2">
                    <c:v>Payroll</c:v>
                  </c:pt>
                  <c:pt idx="3">
                    <c:v>Marketing</c:v>
                  </c:pt>
                  <c:pt idx="4">
                    <c:v>G&amp;A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585000</c:v>
                </c:pt>
                <c:pt idx="1">
                  <c:v>192000</c:v>
                </c:pt>
                <c:pt idx="2">
                  <c:v>215000</c:v>
                </c:pt>
                <c:pt idx="3">
                  <c:v>95000</c:v>
                </c:pt>
                <c:pt idx="4">
                  <c:v>58000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2B324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6E8EC"/>
              </a:solidFill>
              <a:prstDash val="solid"/>
              <a:round/>
            </a:ln>
          </c:spPr>
        </c:majorGridlines>
        <c:numFmt formatCode="$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>
              <a:solidFill>
                <a:srgbClr val="6B7280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C60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377440"/>
            <a:ext cx="10698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Board Meeting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31520" y="324612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7CE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Update  —  [Month Year]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1520" y="5989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BDD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592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by Business CFO for Hire  •  Beyond the Balance Sheet</a:t>
            </a:r>
            <a:endParaRPr lang="en-US" sz="1000" dirty="0"/>
          </a:p>
        </p:txBody>
      </p:sp>
      <p:pic>
        <p:nvPicPr>
          <p:cNvPr id="6" name="Image 0" descr="/home/claude/templates/bcf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41280" y="457200"/>
            <a:ext cx="128016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C60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" y="173736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Summary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230428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Growth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2871216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Cash Position &amp; Runway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3438144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Performance Indicators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4005072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vs. Actual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5720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Risks &amp; Considerations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513892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54864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  •  Board Meeting  •  [Month Year]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C60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Financial Summary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Headline numbers for the period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2514600" cy="1463040"/>
          </a:xfrm>
          <a:prstGeom prst="roundRect">
            <a:avLst>
              <a:gd name="adj" fmla="val 5000"/>
            </a:avLst>
          </a:prstGeom>
          <a:solidFill>
            <a:srgbClr val="F6F7F9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78308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31520" y="2103120"/>
            <a:ext cx="2148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C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$[ ]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3337560" y="1645920"/>
            <a:ext cx="2514600" cy="1463040"/>
          </a:xfrm>
          <a:prstGeom prst="roundRect">
            <a:avLst>
              <a:gd name="adj" fmla="val 5000"/>
            </a:avLst>
          </a:prstGeom>
          <a:solidFill>
            <a:srgbClr val="F6F7F9"/>
          </a:solidFill>
          <a:ln/>
        </p:spPr>
      </p:sp>
      <p:sp>
        <p:nvSpPr>
          <p:cNvPr id="8" name="Text 6"/>
          <p:cNvSpPr/>
          <p:nvPr/>
        </p:nvSpPr>
        <p:spPr>
          <a:xfrm>
            <a:off x="3520440" y="178308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520440" y="2103120"/>
            <a:ext cx="2148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C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]%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6126480" y="1645920"/>
            <a:ext cx="2514600" cy="1463040"/>
          </a:xfrm>
          <a:prstGeom prst="roundRect">
            <a:avLst>
              <a:gd name="adj" fmla="val 5000"/>
            </a:avLst>
          </a:prstGeom>
          <a:solidFill>
            <a:srgbClr val="F6F7F9"/>
          </a:solidFill>
          <a:ln/>
        </p:spPr>
      </p:sp>
      <p:sp>
        <p:nvSpPr>
          <p:cNvPr id="11" name="Text 9"/>
          <p:cNvSpPr/>
          <p:nvPr/>
        </p:nvSpPr>
        <p:spPr>
          <a:xfrm>
            <a:off x="6309360" y="178308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Burn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2103120"/>
            <a:ext cx="2148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C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$[ ]</a:t>
            </a:r>
            <a:endParaRPr lang="en-US" sz="3000" dirty="0"/>
          </a:p>
        </p:txBody>
      </p:sp>
      <p:sp>
        <p:nvSpPr>
          <p:cNvPr id="13" name="Shape 11"/>
          <p:cNvSpPr/>
          <p:nvPr/>
        </p:nvSpPr>
        <p:spPr>
          <a:xfrm>
            <a:off x="8915400" y="1645920"/>
            <a:ext cx="2514600" cy="1463040"/>
          </a:xfrm>
          <a:prstGeom prst="roundRect">
            <a:avLst>
              <a:gd name="adj" fmla="val 5000"/>
            </a:avLst>
          </a:prstGeom>
          <a:solidFill>
            <a:srgbClr val="F6F7F9"/>
          </a:solidFill>
          <a:ln/>
        </p:spPr>
      </p:sp>
      <p:sp>
        <p:nvSpPr>
          <p:cNvPr id="14" name="Text 12"/>
          <p:cNvSpPr/>
          <p:nvPr/>
        </p:nvSpPr>
        <p:spPr>
          <a:xfrm>
            <a:off x="9098280" y="1783080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Cash on Hand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098280" y="2103120"/>
            <a:ext cx="2148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C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$[ ]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548640" y="3520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Commentary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393192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One or two sentences on what drove these numbers this period ]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  •  Board Meeting  •  [Month Year]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C60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Revenue &amp; Growth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3268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Trailing six months</a:t>
            </a:r>
            <a:endParaRPr lang="en-US" sz="1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554480"/>
          <a:ext cx="110642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  •  Board Meeting  •  [Month Year]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C60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Cash Position &amp; Runway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645920"/>
            <a:ext cx="3291840" cy="4297680"/>
          </a:xfrm>
          <a:prstGeom prst="roundRect">
            <a:avLst>
              <a:gd name="adj" fmla="val 2222"/>
            </a:avLst>
          </a:prstGeom>
          <a:solidFill>
            <a:srgbClr val="F6F7F9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Cash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C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$[ ]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822960" y="32004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Burn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356616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2C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$[ ]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822960" y="44805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Runway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484632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66B7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] months</a:t>
            </a:r>
            <a:endParaRPr lang="en-US" sz="360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4114800" y="1645920"/>
          <a:ext cx="7498080" cy="42976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1" name="Text 8"/>
          <p:cNvSpPr/>
          <p:nvPr/>
        </p:nvSpPr>
        <p:spPr>
          <a:xfrm>
            <a:off x="54864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  •  Board Meeting  •  [Month Year]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C60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Key Performance Indicators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45920"/>
          <a:ext cx="11064240" cy="4206240"/>
        </p:xfrm>
        <a:graphic>
          <a:graphicData uri="http://schemas.openxmlformats.org/drawingml/2006/table">
            <a:tbl>
              <a:tblPr/>
              <a:tblGrid>
                <a:gridCol w="4114800"/>
                <a:gridCol w="2313432"/>
                <a:gridCol w="2313432"/>
                <a:gridCol w="2313432"/>
              </a:tblGrid>
              <a:tr h="6008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Metric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03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This Period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03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Last Period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03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Target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03F"/>
                    </a:solidFill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Revenue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Gross Margin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Customers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Churn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]%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CAC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0891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LTV : CAC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54864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  •  Board Meeting  •  [Month Year]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C60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Budget vs. Actual</a:t>
            </a:r>
            <a:endParaRPr lang="en-US" sz="28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548640" y="1554480"/>
          <a:ext cx="110642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54864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  •  Board Meeting  •  [Month Year]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C60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Risks &amp; Considerations</a:t>
            </a:r>
            <a:endParaRPr lang="en-US" sz="2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45920"/>
          <a:ext cx="11064240" cy="3657600"/>
        </p:xfrm>
        <a:graphic>
          <a:graphicData uri="http://schemas.openxmlformats.org/drawingml/2006/table">
            <a:tbl>
              <a:tblPr/>
              <a:tblGrid>
                <a:gridCol w="3200400"/>
                <a:gridCol w="2377440"/>
                <a:gridCol w="5486400"/>
              </a:tblGrid>
              <a:tr h="914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Risk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0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Impact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0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Mitigation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603F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Risk #1 ]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High / Med / Low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What we're doing about it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Risk #2 ]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High / Med / Low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What we're doing about it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7F9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Risk #3 ]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High / Med / Low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i="1" dirty="0">
                          <a:solidFill>
                            <a:srgbClr val="2B324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What we're doing about it ]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8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54864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  •  Board Meeting  •  [Month Year]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C603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Next Steps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Action item #1 — owner, due date ]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Action item #2 — owner, due date ]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●"/>
            </a:pPr>
            <a:r>
              <a:rPr lang="en-US" sz="1800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Action item #3 — owner, due date ]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4663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60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for the Board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507492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2B32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What input or decisions are needed from the board this cycle ]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[Company Name]  •  Board Meeting  •  [Month Year]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2026-08-05T18:14:33Z</dcterms:created>
  <dcterms:modified xsi:type="dcterms:W3CDTF">2026-08-05T18:14:33Z</dcterms:modified>
</cp:coreProperties>
</file>